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0" r:id="rId2"/>
    <p:sldId id="276" r:id="rId3"/>
    <p:sldId id="278" r:id="rId4"/>
    <p:sldId id="285" r:id="rId5"/>
    <p:sldId id="287" r:id="rId6"/>
    <p:sldId id="280" r:id="rId7"/>
    <p:sldId id="257" r:id="rId8"/>
    <p:sldId id="256" r:id="rId9"/>
    <p:sldId id="258" r:id="rId10"/>
    <p:sldId id="282" r:id="rId11"/>
    <p:sldId id="260" r:id="rId12"/>
    <p:sldId id="261" r:id="rId13"/>
    <p:sldId id="283" r:id="rId14"/>
    <p:sldId id="263" r:id="rId15"/>
    <p:sldId id="284" r:id="rId16"/>
    <p:sldId id="264" r:id="rId17"/>
    <p:sldId id="266" r:id="rId18"/>
    <p:sldId id="267" r:id="rId19"/>
    <p:sldId id="286" r:id="rId20"/>
    <p:sldId id="268" r:id="rId21"/>
    <p:sldId id="272" r:id="rId22"/>
    <p:sldId id="271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47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66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0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784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99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8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59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5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3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3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36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49CC32-1645-4311-86E9-9CDFEF072C82}" type="datetimeFigureOut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38B57-15B3-4E23-96AF-D799634B4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2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Otte@ky.gov" TargetMode="External"/><Relationship Id="rId2" Type="http://schemas.openxmlformats.org/officeDocument/2006/relationships/hyperlink" Target="mailto:Jennifer.McCleve@ky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arman.Hall@ky.gov" TargetMode="External"/><Relationship Id="rId5" Type="http://schemas.openxmlformats.org/officeDocument/2006/relationships/hyperlink" Target="mailto:Sean.Johnson@ky.gov" TargetMode="External"/><Relationship Id="rId4" Type="http://schemas.openxmlformats.org/officeDocument/2006/relationships/hyperlink" Target="mailto:DianahC.Waller@ky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420007"/>
          </a:xfrm>
        </p:spPr>
        <p:txBody>
          <a:bodyPr/>
          <a:lstStyle/>
          <a:p>
            <a:r>
              <a:rPr lang="en-US" dirty="0" smtClean="0"/>
              <a:t>UTILITY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154955" y="3663284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AGREEMENTS, CHANGE ORDERS &amp; Fiscal Processing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4955" y="4736803"/>
            <a:ext cx="6258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Dianah Waller – Division of Right of Way and Utilities</a:t>
            </a:r>
          </a:p>
          <a:p>
            <a:r>
              <a:rPr lang="en-US" dirty="0" smtClean="0"/>
              <a:t>Karman </a:t>
            </a:r>
            <a:r>
              <a:rPr lang="en-US" dirty="0" smtClean="0"/>
              <a:t>Hall – Division of Right of Way and Utilities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47" y="0"/>
            <a:ext cx="10238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74923" cy="6869334"/>
          </a:xfrm>
        </p:spPr>
      </p:pic>
    </p:spTree>
    <p:extLst>
      <p:ext uri="{BB962C8B-B14F-4D97-AF65-F5344CB8AC3E}">
        <p14:creationId xmlns:p14="http://schemas.microsoft.com/office/powerpoint/2010/main" val="41138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69" y="0"/>
            <a:ext cx="10216662" cy="6864320"/>
          </a:xfrm>
        </p:spPr>
      </p:pic>
    </p:spTree>
    <p:extLst>
      <p:ext uri="{BB962C8B-B14F-4D97-AF65-F5344CB8AC3E}">
        <p14:creationId xmlns:p14="http://schemas.microsoft.com/office/powerpoint/2010/main" val="257989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45" y="0"/>
            <a:ext cx="10221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11" y="0"/>
            <a:ext cx="10313377" cy="6919229"/>
          </a:xfrm>
        </p:spPr>
      </p:pic>
    </p:spTree>
    <p:extLst>
      <p:ext uri="{BB962C8B-B14F-4D97-AF65-F5344CB8AC3E}">
        <p14:creationId xmlns:p14="http://schemas.microsoft.com/office/powerpoint/2010/main" val="171875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21" y="0"/>
            <a:ext cx="10251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" y="0"/>
            <a:ext cx="10278208" cy="6855087"/>
          </a:xfrm>
        </p:spPr>
      </p:pic>
    </p:spTree>
    <p:extLst>
      <p:ext uri="{BB962C8B-B14F-4D97-AF65-F5344CB8AC3E}">
        <p14:creationId xmlns:p14="http://schemas.microsoft.com/office/powerpoint/2010/main" val="17225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9" y="0"/>
            <a:ext cx="10330962" cy="6890672"/>
          </a:xfrm>
        </p:spPr>
      </p:pic>
    </p:spTree>
    <p:extLst>
      <p:ext uri="{BB962C8B-B14F-4D97-AF65-F5344CB8AC3E}">
        <p14:creationId xmlns:p14="http://schemas.microsoft.com/office/powerpoint/2010/main" val="14422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9" y="7684"/>
            <a:ext cx="10330962" cy="6850316"/>
          </a:xfrm>
        </p:spPr>
      </p:pic>
    </p:spTree>
    <p:extLst>
      <p:ext uri="{BB962C8B-B14F-4D97-AF65-F5344CB8AC3E}">
        <p14:creationId xmlns:p14="http://schemas.microsoft.com/office/powerpoint/2010/main" val="10478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4" y="0"/>
            <a:ext cx="10172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9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228" y="2052918"/>
            <a:ext cx="11666482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Districts are responsible for uploading plans and estimates (P &amp; E) in KURTS</a:t>
            </a:r>
          </a:p>
          <a:p>
            <a:r>
              <a:rPr lang="en-US" dirty="0" smtClean="0"/>
              <a:t>P &amp; E are reviewed and approved by District Utility Supervisor (DUS) and Area Coordinator (AC)</a:t>
            </a:r>
          </a:p>
          <a:p>
            <a:r>
              <a:rPr lang="en-US" dirty="0" smtClean="0"/>
              <a:t>Once approved district will upload the draft agreement for AC review &amp; approve</a:t>
            </a:r>
          </a:p>
          <a:p>
            <a:r>
              <a:rPr lang="en-US" dirty="0" smtClean="0"/>
              <a:t>Once approved district will send agreement and P &amp; E to utility </a:t>
            </a:r>
            <a:r>
              <a:rPr lang="en-US" dirty="0"/>
              <a:t>c</a:t>
            </a:r>
            <a:r>
              <a:rPr lang="en-US" dirty="0" smtClean="0"/>
              <a:t>ompany for signature, utility </a:t>
            </a:r>
            <a:r>
              <a:rPr lang="en-US" dirty="0"/>
              <a:t>c</a:t>
            </a:r>
            <a:r>
              <a:rPr lang="en-US" dirty="0" smtClean="0"/>
              <a:t>ompany will sign and return agreement </a:t>
            </a:r>
          </a:p>
          <a:p>
            <a:r>
              <a:rPr lang="en-US" dirty="0" smtClean="0"/>
              <a:t>AC will obtain Central Office signatures</a:t>
            </a:r>
          </a:p>
          <a:p>
            <a:r>
              <a:rPr lang="en-US" dirty="0" smtClean="0"/>
              <a:t>Utility Program Coordinator will establish in EMARS and upload executed agreement in KURTS and associate with EMARS</a:t>
            </a:r>
          </a:p>
          <a:p>
            <a:r>
              <a:rPr lang="en-US" dirty="0" smtClean="0"/>
              <a:t>Engineering Agreements – correspondence MUST be on company letterhead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8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0"/>
            <a:ext cx="10673862" cy="6866335"/>
          </a:xfrm>
        </p:spPr>
      </p:pic>
    </p:spTree>
    <p:extLst>
      <p:ext uri="{BB962C8B-B14F-4D97-AF65-F5344CB8AC3E}">
        <p14:creationId xmlns:p14="http://schemas.microsoft.com/office/powerpoint/2010/main" val="29555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DO</a:t>
            </a:r>
          </a:p>
          <a:p>
            <a:pPr lvl="1"/>
            <a:r>
              <a:rPr lang="en-US" sz="2000" dirty="0" smtClean="0"/>
              <a:t>Create SOC in KURTS, no cover memo needed</a:t>
            </a:r>
          </a:p>
          <a:p>
            <a:pPr lvl="1"/>
            <a:r>
              <a:rPr lang="en-US" sz="2000" dirty="0" smtClean="0"/>
              <a:t>Use correct SOC form Revision dated 1-2017 (when not creating in KURTS)</a:t>
            </a:r>
          </a:p>
          <a:p>
            <a:pPr lvl="1"/>
            <a:r>
              <a:rPr lang="en-US" sz="2000" dirty="0" smtClean="0"/>
              <a:t>Pay invoices in consecutive order, do not skip</a:t>
            </a:r>
          </a:p>
          <a:p>
            <a:pPr lvl="1"/>
            <a:r>
              <a:rPr lang="en-US" sz="2000" dirty="0" smtClean="0"/>
              <a:t>Review supporting documentation before processing</a:t>
            </a:r>
          </a:p>
          <a:p>
            <a:pPr lvl="1"/>
            <a:r>
              <a:rPr lang="en-US" sz="2000" dirty="0" smtClean="0"/>
              <a:t>Mark PRC as FINAL if contract can be closed, this will close contract and liquidate any remaining encumbrances</a:t>
            </a:r>
          </a:p>
          <a:p>
            <a:pPr lvl="1"/>
            <a:r>
              <a:rPr lang="en-US" sz="2000" dirty="0" smtClean="0"/>
              <a:t>Hit the ‘Send to Account” button in KURTS only after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level has been applied to pay doc </a:t>
            </a:r>
            <a:r>
              <a:rPr lang="en-US" sz="2000" smtClean="0"/>
              <a:t>in </a:t>
            </a:r>
            <a:r>
              <a:rPr lang="en-US" sz="2000" smtClean="0"/>
              <a:t>EMARS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9002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DO’S AND DONT’S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DON’T</a:t>
            </a:r>
          </a:p>
          <a:p>
            <a:pPr lvl="1"/>
            <a:r>
              <a:rPr lang="en-US" sz="2000" dirty="0" smtClean="0"/>
              <a:t>Don’t duplicate payment method. (if making electronic payment do not send paper copy too)</a:t>
            </a:r>
          </a:p>
          <a:p>
            <a:pPr lvl="1"/>
            <a:r>
              <a:rPr lang="en-US" sz="2000" dirty="0" smtClean="0"/>
              <a:t>Don’t use </a:t>
            </a:r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ink when making revisions or check marks on SOC.</a:t>
            </a:r>
          </a:p>
          <a:p>
            <a:pPr lvl="1"/>
            <a:r>
              <a:rPr lang="en-US" sz="2000" dirty="0" smtClean="0"/>
              <a:t>Don’t make payments out of order</a:t>
            </a:r>
          </a:p>
          <a:p>
            <a:pPr lvl="1"/>
            <a:r>
              <a:rPr lang="en-US" sz="2000" dirty="0" smtClean="0"/>
              <a:t>Don’t hit the ‘Send to Accounts’ button in KURTS for </a:t>
            </a:r>
            <a:r>
              <a:rPr lang="en-US" sz="2000" b="1" dirty="0" smtClean="0"/>
              <a:t>FINAL KEEP COST </a:t>
            </a:r>
            <a:r>
              <a:rPr lang="en-US" sz="2000" dirty="0" smtClean="0"/>
              <a:t>payments, they must be approved in Central Office by Jennifer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41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OFFICE UTILITY CONTACTS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36637" y="2071968"/>
            <a:ext cx="8946541" cy="4195481"/>
          </a:xfrm>
        </p:spPr>
        <p:txBody>
          <a:bodyPr>
            <a:normAutofit fontScale="62500" lnSpcReduction="20000"/>
          </a:bodyPr>
          <a:lstStyle/>
          <a:p>
            <a:r>
              <a:rPr lang="en-US" sz="3400" b="1" dirty="0"/>
              <a:t>Jennifer McCleve</a:t>
            </a:r>
            <a:r>
              <a:rPr lang="en-US" sz="3400" dirty="0"/>
              <a:t>, Utility and Rails Branch Manager </a:t>
            </a:r>
          </a:p>
          <a:p>
            <a:pPr marL="0" indent="0">
              <a:buNone/>
            </a:pPr>
            <a:r>
              <a:rPr lang="en-US" sz="3400" dirty="0" smtClean="0"/>
              <a:t>	502-782-4944 </a:t>
            </a:r>
            <a:r>
              <a:rPr lang="en-US" sz="3400" u="sng" dirty="0" smtClean="0">
                <a:hlinkClick r:id="rId2"/>
              </a:rPr>
              <a:t>Jennifer.McCleve@ky.gov</a:t>
            </a:r>
            <a:r>
              <a:rPr lang="en-US" sz="3400" dirty="0"/>
              <a:t> </a:t>
            </a:r>
          </a:p>
          <a:p>
            <a:r>
              <a:rPr lang="en-US" sz="3400" b="1" dirty="0"/>
              <a:t>David Otte</a:t>
            </a:r>
            <a:r>
              <a:rPr lang="en-US" sz="3400" dirty="0"/>
              <a:t>, Area Coordinator Districts 1, 2, 3, 6</a:t>
            </a:r>
          </a:p>
          <a:p>
            <a:pPr marL="0" indent="0">
              <a:buNone/>
            </a:pPr>
            <a:r>
              <a:rPr lang="en-US" sz="3400" dirty="0" smtClean="0"/>
              <a:t>	502-782-5072 </a:t>
            </a:r>
            <a:r>
              <a:rPr lang="en-US" sz="3400" u="sng" dirty="0" smtClean="0">
                <a:hlinkClick r:id="rId3"/>
              </a:rPr>
              <a:t>David.Otte@ky.gov</a:t>
            </a:r>
            <a:endParaRPr lang="en-US" sz="3400" dirty="0"/>
          </a:p>
          <a:p>
            <a:r>
              <a:rPr lang="en-US" sz="3400" b="1" dirty="0" smtClean="0"/>
              <a:t>Dianah </a:t>
            </a:r>
            <a:r>
              <a:rPr lang="en-US" sz="3400" b="1" dirty="0"/>
              <a:t>Waller</a:t>
            </a:r>
            <a:r>
              <a:rPr lang="en-US" sz="3400" dirty="0"/>
              <a:t>, Area Coordinator Districts 4, 10, 11, 12 </a:t>
            </a:r>
          </a:p>
          <a:p>
            <a:pPr marL="0" indent="0">
              <a:buNone/>
            </a:pPr>
            <a:r>
              <a:rPr lang="en-US" sz="3400" dirty="0" smtClean="0"/>
              <a:t>	502-782-4954 </a:t>
            </a:r>
            <a:r>
              <a:rPr lang="en-US" sz="3400" u="sng" dirty="0" smtClean="0">
                <a:hlinkClick r:id="rId4"/>
              </a:rPr>
              <a:t>DianahC.Waller@ky.gov</a:t>
            </a:r>
            <a:endParaRPr lang="en-US" sz="3400" dirty="0"/>
          </a:p>
          <a:p>
            <a:r>
              <a:rPr lang="en-US" sz="3400" b="1" dirty="0"/>
              <a:t>Sean Johnson</a:t>
            </a:r>
            <a:r>
              <a:rPr lang="en-US" sz="3400" dirty="0"/>
              <a:t>, Area </a:t>
            </a:r>
            <a:r>
              <a:rPr lang="en-US" sz="3400" dirty="0" smtClean="0"/>
              <a:t>Coordinator </a:t>
            </a:r>
            <a:r>
              <a:rPr lang="en-US" sz="3400" dirty="0"/>
              <a:t>District 5, 7, 8, 9</a:t>
            </a:r>
          </a:p>
          <a:p>
            <a:pPr marL="0" indent="0">
              <a:buNone/>
            </a:pPr>
            <a:r>
              <a:rPr lang="en-US" sz="3400" dirty="0" smtClean="0"/>
              <a:t>	502-782-4936 </a:t>
            </a:r>
            <a:r>
              <a:rPr lang="en-US" sz="3400" u="sng" dirty="0" smtClean="0">
                <a:hlinkClick r:id="rId5"/>
              </a:rPr>
              <a:t>Sean.Johnson@ky.gov</a:t>
            </a:r>
            <a:r>
              <a:rPr lang="en-US" sz="3400" dirty="0"/>
              <a:t> </a:t>
            </a:r>
          </a:p>
          <a:p>
            <a:r>
              <a:rPr lang="en-US" sz="3400" b="1" dirty="0"/>
              <a:t>Karman Hall</a:t>
            </a:r>
            <a:r>
              <a:rPr lang="en-US" sz="3400" dirty="0"/>
              <a:t>, Utility Program </a:t>
            </a:r>
            <a:r>
              <a:rPr lang="en-US" sz="3400" dirty="0" smtClean="0"/>
              <a:t>Coordinator</a:t>
            </a:r>
            <a:endParaRPr lang="en-US" sz="3400" dirty="0"/>
          </a:p>
          <a:p>
            <a:pPr marL="0" indent="0">
              <a:buNone/>
            </a:pPr>
            <a:r>
              <a:rPr lang="en-US" sz="3400" dirty="0" smtClean="0"/>
              <a:t>	502-782-4938 </a:t>
            </a:r>
            <a:r>
              <a:rPr lang="en-US" sz="3400" u="sng" dirty="0">
                <a:hlinkClick r:id="rId6"/>
              </a:rPr>
              <a:t>Karman.Hall@ky.gov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573397"/>
            <a:ext cx="10573681" cy="5094117"/>
          </a:xfrm>
        </p:spPr>
        <p:txBody>
          <a:bodyPr>
            <a:normAutofit/>
          </a:bodyPr>
          <a:lstStyle/>
          <a:p>
            <a:r>
              <a:rPr lang="en-US" dirty="0" smtClean="0"/>
              <a:t>Use TC 69-004 form UTILITY / RAIL AGREEMENT CHANGE ORDER </a:t>
            </a:r>
          </a:p>
          <a:p>
            <a:r>
              <a:rPr lang="en-US" dirty="0" smtClean="0"/>
              <a:t>Utility companies shall request a change order from the utility supervisor (US) for additional work and services performed and materials use on keep-cost agreements or for additional work and services and materials used that are not included and unanticipated in the agreed-upon scope of work for lump sum agreements. </a:t>
            </a:r>
          </a:p>
          <a:p>
            <a:r>
              <a:rPr lang="en-US" dirty="0" smtClean="0"/>
              <a:t>A change order cannot be approved, nor can its work proceed, until:</a:t>
            </a: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Adequate justification of the additional costs is secured and accepted by appropriate Cabinet staff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Funding is available to reimburse the costs associated with the change </a:t>
            </a:r>
            <a:r>
              <a:rPr lang="en-US" dirty="0" smtClean="0"/>
              <a:t>order</a:t>
            </a:r>
          </a:p>
          <a:p>
            <a:r>
              <a:rPr lang="en-US" dirty="0"/>
              <a:t>Failure to garner prior authorization by the Cabinet may jeopardize payment to the utility company for work </a:t>
            </a:r>
            <a:r>
              <a:rPr lang="en-US" dirty="0" smtClean="0"/>
              <a:t>performed</a:t>
            </a:r>
          </a:p>
          <a:p>
            <a:r>
              <a:rPr lang="en-US" dirty="0"/>
              <a:t>Date extensions must be in writing and submitted </a:t>
            </a:r>
            <a:r>
              <a:rPr lang="en-US"/>
              <a:t>by </a:t>
            </a:r>
            <a:r>
              <a:rPr lang="en-US" smtClean="0"/>
              <a:t>US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73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1" y="452718"/>
            <a:ext cx="11402291" cy="1400530"/>
          </a:xfrm>
        </p:spPr>
        <p:txBody>
          <a:bodyPr/>
          <a:lstStyle/>
          <a:p>
            <a:r>
              <a:rPr lang="en-US" dirty="0" smtClean="0"/>
              <a:t>KURTS </a:t>
            </a:r>
            <a:br>
              <a:rPr lang="en-US" dirty="0" smtClean="0"/>
            </a:b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Change Orders and Statement of Charges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4" y="1853248"/>
            <a:ext cx="8561118" cy="50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4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Statement of Charges in KURTS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111" y="1718569"/>
            <a:ext cx="9216344" cy="576262"/>
          </a:xfrm>
        </p:spPr>
        <p:txBody>
          <a:bodyPr/>
          <a:lstStyle/>
          <a:p>
            <a:r>
              <a:rPr lang="en-US" dirty="0"/>
              <a:t>Fields highlighted </a:t>
            </a:r>
            <a:r>
              <a:rPr lang="en-US" dirty="0" smtClean="0"/>
              <a:t>will be </a:t>
            </a:r>
            <a:r>
              <a:rPr lang="en-US" dirty="0"/>
              <a:t>automatically </a:t>
            </a:r>
            <a:r>
              <a:rPr lang="en-US" dirty="0" smtClean="0"/>
              <a:t>populated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614169"/>
              </p:ext>
            </p:extLst>
          </p:nvPr>
        </p:nvGraphicFramePr>
        <p:xfrm>
          <a:off x="1516110" y="2075061"/>
          <a:ext cx="3570741" cy="4620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3" imgW="4663440" imgH="6035040" progId="Acrobat.Document.11">
                  <p:embed/>
                </p:oleObj>
              </mc:Choice>
              <mc:Fallback>
                <p:oleObj name="Acrobat Document" r:id="rId3" imgW="4663440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6110" y="2075061"/>
                        <a:ext cx="3570741" cy="4620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835944"/>
              </p:ext>
            </p:extLst>
          </p:nvPr>
        </p:nvGraphicFramePr>
        <p:xfrm>
          <a:off x="6063343" y="2075061"/>
          <a:ext cx="3583577" cy="4637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5" imgW="4663440" imgH="6035040" progId="Acrobat.Document.11">
                  <p:embed/>
                </p:oleObj>
              </mc:Choice>
              <mc:Fallback>
                <p:oleObj name="Acrobat Document" r:id="rId5" imgW="4663440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63343" y="2075061"/>
                        <a:ext cx="3583577" cy="4637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8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93" y="471132"/>
            <a:ext cx="9404723" cy="1400530"/>
          </a:xfrm>
        </p:spPr>
        <p:txBody>
          <a:bodyPr/>
          <a:lstStyle/>
          <a:p>
            <a:r>
              <a:rPr lang="en-US" dirty="0" smtClean="0"/>
              <a:t>Change Order in KURTS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9086" y="1295400"/>
            <a:ext cx="8980711" cy="576262"/>
          </a:xfrm>
        </p:spPr>
        <p:txBody>
          <a:bodyPr/>
          <a:lstStyle/>
          <a:p>
            <a:r>
              <a:rPr lang="en-US" dirty="0" smtClean="0"/>
              <a:t>Fields highlighted will be automatically populated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6247664"/>
              </p:ext>
            </p:extLst>
          </p:nvPr>
        </p:nvGraphicFramePr>
        <p:xfrm>
          <a:off x="1121229" y="2018078"/>
          <a:ext cx="3658054" cy="473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4663440" imgH="6035040" progId="Acrobat.Document.11">
                  <p:embed/>
                </p:oleObj>
              </mc:Choice>
              <mc:Fallback>
                <p:oleObj name="Acrobat Document" r:id="rId3" imgW="4663440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21229" y="2018078"/>
                        <a:ext cx="3658054" cy="4734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2509938"/>
              </p:ext>
            </p:extLst>
          </p:nvPr>
        </p:nvGraphicFramePr>
        <p:xfrm>
          <a:off x="5832702" y="2018077"/>
          <a:ext cx="3658055" cy="473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r:id="rId5" imgW="4663440" imgH="6035040" progId="Acrobat.Document.11">
                  <p:embed/>
                </p:oleObj>
              </mc:Choice>
              <mc:Fallback>
                <p:oleObj name="Acrobat Document" r:id="rId5" imgW="4663440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32702" y="2018077"/>
                        <a:ext cx="3658055" cy="4734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3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EMARS Payment Processing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82" y="1284514"/>
            <a:ext cx="9583317" cy="5428757"/>
          </a:xfrm>
        </p:spPr>
      </p:pic>
    </p:spTree>
    <p:extLst>
      <p:ext uri="{BB962C8B-B14F-4D97-AF65-F5344CB8AC3E}">
        <p14:creationId xmlns:p14="http://schemas.microsoft.com/office/powerpoint/2010/main" val="360034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3" y="-2241"/>
            <a:ext cx="10225454" cy="68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7" y="0"/>
            <a:ext cx="10380322" cy="7511542"/>
          </a:xfrm>
        </p:spPr>
      </p:pic>
    </p:spTree>
    <p:extLst>
      <p:ext uri="{BB962C8B-B14F-4D97-AF65-F5344CB8AC3E}">
        <p14:creationId xmlns:p14="http://schemas.microsoft.com/office/powerpoint/2010/main" val="33547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eakers xmlns="b47a5aad-adfb-4dac-9d3f-47090e67d565">Dianah Waller, Karman Hall</Speakers>
    <Year xmlns="b47a5aad-adfb-4dac-9d3f-47090e67d565">2017</Year>
    <Section xmlns="b47a5aad-adfb-4dac-9d3f-47090e67d565">Utilities</Section>
    <Day xmlns="b47a5aad-adfb-4dac-9d3f-47090e67d565">Wednesday</Day>
  </documentManagement>
</p:properties>
</file>

<file path=customXml/itemProps1.xml><?xml version="1.0" encoding="utf-8"?>
<ds:datastoreItem xmlns:ds="http://schemas.openxmlformats.org/officeDocument/2006/customXml" ds:itemID="{2A1AA78F-F5D6-4CCF-BB5B-CF7F9C93F887}"/>
</file>

<file path=customXml/itemProps2.xml><?xml version="1.0" encoding="utf-8"?>
<ds:datastoreItem xmlns:ds="http://schemas.openxmlformats.org/officeDocument/2006/customXml" ds:itemID="{2A428504-78A7-4779-9416-EA32E9560FB1}"/>
</file>

<file path=customXml/itemProps3.xml><?xml version="1.0" encoding="utf-8"?>
<ds:datastoreItem xmlns:ds="http://schemas.openxmlformats.org/officeDocument/2006/customXml" ds:itemID="{DFBEF088-FCC5-452F-98FE-62D195F4A479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3019</TotalTime>
  <Words>450</Words>
  <Application>Microsoft Office PowerPoint</Application>
  <PresentationFormat>Widescreen</PresentationFormat>
  <Paragraphs>58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Ion</vt:lpstr>
      <vt:lpstr>Acrobat Document</vt:lpstr>
      <vt:lpstr>Adobe Acrobat Document</vt:lpstr>
      <vt:lpstr>UTILITY</vt:lpstr>
      <vt:lpstr>AGREEMENTS</vt:lpstr>
      <vt:lpstr>CHANGE ORDERS</vt:lpstr>
      <vt:lpstr>KURTS  Change Orders and Statement of Charges</vt:lpstr>
      <vt:lpstr>Statement of Charges in KURTS</vt:lpstr>
      <vt:lpstr>Change Order in KURTS</vt:lpstr>
      <vt:lpstr>EMARS Payment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DO’S AND DONT’S</vt:lpstr>
      <vt:lpstr>DO’S AND DONT’S</vt:lpstr>
      <vt:lpstr>CENTRAL OFFICE UTILITY CONTACTS</vt:lpstr>
    </vt:vector>
  </TitlesOfParts>
  <Company>COT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Processing for Utility Relocation</dc:title>
  <dc:creator>Belen, Nicholas A (KYTC)</dc:creator>
  <cp:lastModifiedBy>Hall, Karman (KYTC)</cp:lastModifiedBy>
  <cp:revision>39</cp:revision>
  <dcterms:created xsi:type="dcterms:W3CDTF">2017-07-24T14:00:59Z</dcterms:created>
  <dcterms:modified xsi:type="dcterms:W3CDTF">2017-08-04T12:03:03Z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